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9" r:id="rId3"/>
    <p:sldId id="258" r:id="rId4"/>
    <p:sldId id="269" r:id="rId5"/>
    <p:sldId id="278" r:id="rId6"/>
    <p:sldId id="279" r:id="rId7"/>
    <p:sldId id="275" r:id="rId8"/>
    <p:sldId id="276" r:id="rId9"/>
    <p:sldId id="274" r:id="rId10"/>
    <p:sldId id="268" r:id="rId11"/>
    <p:sldId id="270" r:id="rId12"/>
    <p:sldId id="271" r:id="rId13"/>
    <p:sldId id="272" r:id="rId14"/>
    <p:sldId id="273" r:id="rId15"/>
    <p:sldId id="267" r:id="rId16"/>
  </p:sldIdLst>
  <p:sldSz cx="9144000" cy="6858000" type="screen4x3"/>
  <p:notesSz cx="6669088" cy="9775825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65" autoAdjust="0"/>
  </p:normalViewPr>
  <p:slideViewPr>
    <p:cSldViewPr>
      <p:cViewPr varScale="1">
        <p:scale>
          <a:sx n="94" d="100"/>
          <a:sy n="94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F5EE93-1204-4FB5-B9EC-FEE327C2D006}" type="doc">
      <dgm:prSet loTypeId="urn:microsoft.com/office/officeart/2005/8/layout/hChevron3" loCatId="process" qsTypeId="urn:microsoft.com/office/officeart/2005/8/quickstyle/simple1" qsCatId="simple" csTypeId="urn:microsoft.com/office/officeart/2005/8/colors/accent5_5" csCatId="accent5" phldr="1"/>
      <dgm:spPr/>
    </dgm:pt>
    <dgm:pt modelId="{FC8D3C75-3E37-4135-A3E0-75A4B45346CD}">
      <dgm:prSet phldrT="[Text]"/>
      <dgm:spPr>
        <a:solidFill>
          <a:schemeClr val="accent5">
            <a:hueOff val="0"/>
            <a:satOff val="0"/>
            <a:lumOff val="0"/>
          </a:schemeClr>
        </a:solidFill>
      </dgm:spPr>
      <dgm:t>
        <a:bodyPr/>
        <a:lstStyle/>
        <a:p>
          <a:endParaRPr lang="lt-LT" dirty="0"/>
        </a:p>
      </dgm:t>
    </dgm:pt>
    <dgm:pt modelId="{0E81C33C-FC7C-4500-8DF3-9EAABD9E8F96}" type="parTrans" cxnId="{F7917BCB-3E8E-4C4B-9D08-5BBD4E6006FE}">
      <dgm:prSet/>
      <dgm:spPr/>
      <dgm:t>
        <a:bodyPr/>
        <a:lstStyle/>
        <a:p>
          <a:endParaRPr lang="lt-LT"/>
        </a:p>
      </dgm:t>
    </dgm:pt>
    <dgm:pt modelId="{37E5FD0D-F376-4E84-BEA9-CD7C0BDFEF89}" type="sibTrans" cxnId="{F7917BCB-3E8E-4C4B-9D08-5BBD4E6006FE}">
      <dgm:prSet/>
      <dgm:spPr/>
      <dgm:t>
        <a:bodyPr/>
        <a:lstStyle/>
        <a:p>
          <a:endParaRPr lang="lt-LT"/>
        </a:p>
      </dgm:t>
    </dgm:pt>
    <dgm:pt modelId="{98A9C0D6-EF49-41FF-99BE-579ACA7AD4D2}" type="pres">
      <dgm:prSet presAssocID="{7FF5EE93-1204-4FB5-B9EC-FEE327C2D006}" presName="Name0" presStyleCnt="0">
        <dgm:presLayoutVars>
          <dgm:dir/>
          <dgm:resizeHandles val="exact"/>
        </dgm:presLayoutVars>
      </dgm:prSet>
      <dgm:spPr/>
    </dgm:pt>
    <dgm:pt modelId="{1EC7AD2C-E59B-4E22-B11C-870E45AD5FBE}" type="pres">
      <dgm:prSet presAssocID="{FC8D3C75-3E37-4135-A3E0-75A4B45346CD}" presName="parTxOnly" presStyleLbl="node1" presStyleIdx="0" presStyleCnt="1" custScaleX="343132" custLinFactNeighborX="-938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F7917BCB-3E8E-4C4B-9D08-5BBD4E6006FE}" srcId="{7FF5EE93-1204-4FB5-B9EC-FEE327C2D006}" destId="{FC8D3C75-3E37-4135-A3E0-75A4B45346CD}" srcOrd="0" destOrd="0" parTransId="{0E81C33C-FC7C-4500-8DF3-9EAABD9E8F96}" sibTransId="{37E5FD0D-F376-4E84-BEA9-CD7C0BDFEF89}"/>
    <dgm:cxn modelId="{9B9B24A1-8098-44A5-BBF1-4F0361A822C6}" type="presOf" srcId="{FC8D3C75-3E37-4135-A3E0-75A4B45346CD}" destId="{1EC7AD2C-E59B-4E22-B11C-870E45AD5FBE}" srcOrd="0" destOrd="0" presId="urn:microsoft.com/office/officeart/2005/8/layout/hChevron3"/>
    <dgm:cxn modelId="{BA1169E2-D475-4045-9D90-71B31B17887E}" type="presOf" srcId="{7FF5EE93-1204-4FB5-B9EC-FEE327C2D006}" destId="{98A9C0D6-EF49-41FF-99BE-579ACA7AD4D2}" srcOrd="0" destOrd="0" presId="urn:microsoft.com/office/officeart/2005/8/layout/hChevron3"/>
    <dgm:cxn modelId="{250E6277-2D30-4FEB-9A0B-CA0E057DCFC3}" type="presParOf" srcId="{98A9C0D6-EF49-41FF-99BE-579ACA7AD4D2}" destId="{1EC7AD2C-E59B-4E22-B11C-870E45AD5FBE}" srcOrd="0" destOrd="0" presId="urn:microsoft.com/office/officeart/2005/8/layout/hChevron3"/>
  </dgm:cxnLst>
  <dgm:bg/>
  <dgm:whole>
    <a:ln w="317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2666D2-273E-458D-96AF-8174400980C0}" type="doc">
      <dgm:prSet loTypeId="urn:microsoft.com/office/officeart/2005/8/layout/hProcess9" loCatId="process" qsTypeId="urn:microsoft.com/office/officeart/2005/8/quickstyle/simple1" qsCatId="simple" csTypeId="urn:microsoft.com/office/officeart/2005/8/colors/accent2_5" csCatId="accent2" phldr="1"/>
      <dgm:spPr/>
    </dgm:pt>
    <dgm:pt modelId="{3A8369B3-0397-4A3C-B4E2-5300209CCC22}">
      <dgm:prSet phldrT="[Text]"/>
      <dgm:spPr/>
      <dgm:t>
        <a:bodyPr/>
        <a:lstStyle/>
        <a:p>
          <a:r>
            <a:rPr lang="lt-LT" b="1" dirty="0" smtClean="0"/>
            <a:t>Verslo fokus grupės</a:t>
          </a:r>
          <a:endParaRPr lang="lt-LT" b="1" dirty="0"/>
        </a:p>
      </dgm:t>
    </dgm:pt>
    <dgm:pt modelId="{6960F463-7221-4452-9A7E-FF785FCEC93A}" type="parTrans" cxnId="{3B9F9799-4664-4637-969C-6BAC3CA1FE85}">
      <dgm:prSet/>
      <dgm:spPr/>
      <dgm:t>
        <a:bodyPr/>
        <a:lstStyle/>
        <a:p>
          <a:endParaRPr lang="lt-LT"/>
        </a:p>
      </dgm:t>
    </dgm:pt>
    <dgm:pt modelId="{3D1789C4-28AB-4591-99E1-093166F75C5F}" type="sibTrans" cxnId="{3B9F9799-4664-4637-969C-6BAC3CA1FE85}">
      <dgm:prSet/>
      <dgm:spPr/>
      <dgm:t>
        <a:bodyPr/>
        <a:lstStyle/>
        <a:p>
          <a:endParaRPr lang="lt-LT"/>
        </a:p>
      </dgm:t>
    </dgm:pt>
    <dgm:pt modelId="{96E103B6-C1CA-4B7F-9BF0-2750C097D65E}">
      <dgm:prSet/>
      <dgm:spPr>
        <a:solidFill>
          <a:srgbClr val="C36577"/>
        </a:solidFill>
      </dgm:spPr>
      <dgm:t>
        <a:bodyPr/>
        <a:lstStyle/>
        <a:p>
          <a:r>
            <a:rPr lang="lt-LT" b="1" dirty="0" smtClean="0"/>
            <a:t>Interviu su Šakinėmis asociacijomis</a:t>
          </a:r>
          <a:endParaRPr lang="lt-LT" dirty="0"/>
        </a:p>
      </dgm:t>
    </dgm:pt>
    <dgm:pt modelId="{CD4BF665-169F-4604-AA91-35FF1615A3C3}" type="parTrans" cxnId="{1E56D58A-515F-4770-8EEC-92708FD82419}">
      <dgm:prSet/>
      <dgm:spPr/>
      <dgm:t>
        <a:bodyPr/>
        <a:lstStyle/>
        <a:p>
          <a:endParaRPr lang="lt-LT"/>
        </a:p>
      </dgm:t>
    </dgm:pt>
    <dgm:pt modelId="{3D9EA936-86AA-4DE2-BDA5-BD74CA3A1B8C}" type="sibTrans" cxnId="{1E56D58A-515F-4770-8EEC-92708FD82419}">
      <dgm:prSet/>
      <dgm:spPr/>
      <dgm:t>
        <a:bodyPr/>
        <a:lstStyle/>
        <a:p>
          <a:endParaRPr lang="lt-LT"/>
        </a:p>
      </dgm:t>
    </dgm:pt>
    <dgm:pt modelId="{CB6335FA-7C46-4966-A9CE-A74111C6C6F7}" type="pres">
      <dgm:prSet presAssocID="{302666D2-273E-458D-96AF-8174400980C0}" presName="CompostProcess" presStyleCnt="0">
        <dgm:presLayoutVars>
          <dgm:dir/>
          <dgm:resizeHandles val="exact"/>
        </dgm:presLayoutVars>
      </dgm:prSet>
      <dgm:spPr/>
    </dgm:pt>
    <dgm:pt modelId="{EDCA198B-0553-44E6-A062-4471AD872AFF}" type="pres">
      <dgm:prSet presAssocID="{302666D2-273E-458D-96AF-8174400980C0}" presName="arrow" presStyleLbl="bgShp" presStyleIdx="0" presStyleCnt="1" custScaleX="116122" custLinFactNeighborX="1538"/>
      <dgm:spPr/>
    </dgm:pt>
    <dgm:pt modelId="{5A3FBDDE-C8A3-4011-A260-3A8A7CDA95F1}" type="pres">
      <dgm:prSet presAssocID="{302666D2-273E-458D-96AF-8174400980C0}" presName="linearProcess" presStyleCnt="0"/>
      <dgm:spPr/>
    </dgm:pt>
    <dgm:pt modelId="{BFE877C5-B193-49C6-8193-9E8A80C008F7}" type="pres">
      <dgm:prSet presAssocID="{3A8369B3-0397-4A3C-B4E2-5300209CCC22}" presName="textNode" presStyleLbl="node1" presStyleIdx="0" presStyleCnt="2" custScaleX="69123" custScaleY="143719" custLinFactX="-26394" custLinFactNeighborX="-100000" custLinFactNeighborY="3839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8D3A2877-95C4-4FF8-AFF7-CE1D1C510802}" type="pres">
      <dgm:prSet presAssocID="{3D1789C4-28AB-4591-99E1-093166F75C5F}" presName="sibTrans" presStyleCnt="0"/>
      <dgm:spPr/>
    </dgm:pt>
    <dgm:pt modelId="{07D6481D-AC44-4E8E-883B-480589B25C80}" type="pres">
      <dgm:prSet presAssocID="{96E103B6-C1CA-4B7F-9BF0-2750C097D65E}" presName="textNode" presStyleLbl="node1" presStyleIdx="1" presStyleCnt="2" custScaleX="78797" custScaleY="143719" custLinFactX="4719" custLinFactNeighborX="100000" custLinFactNeighborY="348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3B9F9799-4664-4637-969C-6BAC3CA1FE85}" srcId="{302666D2-273E-458D-96AF-8174400980C0}" destId="{3A8369B3-0397-4A3C-B4E2-5300209CCC22}" srcOrd="0" destOrd="0" parTransId="{6960F463-7221-4452-9A7E-FF785FCEC93A}" sibTransId="{3D1789C4-28AB-4591-99E1-093166F75C5F}"/>
    <dgm:cxn modelId="{1E56D58A-515F-4770-8EEC-92708FD82419}" srcId="{302666D2-273E-458D-96AF-8174400980C0}" destId="{96E103B6-C1CA-4B7F-9BF0-2750C097D65E}" srcOrd="1" destOrd="0" parTransId="{CD4BF665-169F-4604-AA91-35FF1615A3C3}" sibTransId="{3D9EA936-86AA-4DE2-BDA5-BD74CA3A1B8C}"/>
    <dgm:cxn modelId="{D01DEE12-516A-441F-BB9C-2A7F02AFB9C6}" type="presOf" srcId="{96E103B6-C1CA-4B7F-9BF0-2750C097D65E}" destId="{07D6481D-AC44-4E8E-883B-480589B25C80}" srcOrd="0" destOrd="0" presId="urn:microsoft.com/office/officeart/2005/8/layout/hProcess9"/>
    <dgm:cxn modelId="{B57FF011-7A44-4991-B39D-E3B71C388656}" type="presOf" srcId="{3A8369B3-0397-4A3C-B4E2-5300209CCC22}" destId="{BFE877C5-B193-49C6-8193-9E8A80C008F7}" srcOrd="0" destOrd="0" presId="urn:microsoft.com/office/officeart/2005/8/layout/hProcess9"/>
    <dgm:cxn modelId="{F5B4121D-7E29-4587-8DA0-3D663BA5DC62}" type="presOf" srcId="{302666D2-273E-458D-96AF-8174400980C0}" destId="{CB6335FA-7C46-4966-A9CE-A74111C6C6F7}" srcOrd="0" destOrd="0" presId="urn:microsoft.com/office/officeart/2005/8/layout/hProcess9"/>
    <dgm:cxn modelId="{834EE9E2-B0E6-4E78-B6AF-A68CA305C11A}" type="presParOf" srcId="{CB6335FA-7C46-4966-A9CE-A74111C6C6F7}" destId="{EDCA198B-0553-44E6-A062-4471AD872AFF}" srcOrd="0" destOrd="0" presId="urn:microsoft.com/office/officeart/2005/8/layout/hProcess9"/>
    <dgm:cxn modelId="{0010DC55-5645-4878-B619-F048CFCF5506}" type="presParOf" srcId="{CB6335FA-7C46-4966-A9CE-A74111C6C6F7}" destId="{5A3FBDDE-C8A3-4011-A260-3A8A7CDA95F1}" srcOrd="1" destOrd="0" presId="urn:microsoft.com/office/officeart/2005/8/layout/hProcess9"/>
    <dgm:cxn modelId="{982CD38C-8DE3-42CE-9EBD-FC22245EDD0F}" type="presParOf" srcId="{5A3FBDDE-C8A3-4011-A260-3A8A7CDA95F1}" destId="{BFE877C5-B193-49C6-8193-9E8A80C008F7}" srcOrd="0" destOrd="0" presId="urn:microsoft.com/office/officeart/2005/8/layout/hProcess9"/>
    <dgm:cxn modelId="{2C03DBE7-B01D-447A-B405-1FFBCA4074FA}" type="presParOf" srcId="{5A3FBDDE-C8A3-4011-A260-3A8A7CDA95F1}" destId="{8D3A2877-95C4-4FF8-AFF7-CE1D1C510802}" srcOrd="1" destOrd="0" presId="urn:microsoft.com/office/officeart/2005/8/layout/hProcess9"/>
    <dgm:cxn modelId="{514CA84D-6B08-4DF4-90BF-48B170A353D7}" type="presParOf" srcId="{5A3FBDDE-C8A3-4011-A260-3A8A7CDA95F1}" destId="{07D6481D-AC44-4E8E-883B-480589B25C8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544A8-3467-4520-A927-3A5B904AE58C}" type="datetimeFigureOut">
              <a:rPr lang="lt-LT" smtClean="0"/>
              <a:t>2016.04.12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3A71B-6F31-4759-9C71-E3951198C48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82835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88791"/>
          </a:xfrm>
          <a:prstGeom prst="rect">
            <a:avLst/>
          </a:prstGeom>
        </p:spPr>
        <p:txBody>
          <a:bodyPr vert="horz" lIns="90196" tIns="45098" rIns="90196" bIns="45098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88791"/>
          </a:xfrm>
          <a:prstGeom prst="rect">
            <a:avLst/>
          </a:prstGeom>
        </p:spPr>
        <p:txBody>
          <a:bodyPr vert="horz" lIns="90196" tIns="45098" rIns="90196" bIns="45098" rtlCol="0"/>
          <a:lstStyle>
            <a:lvl1pPr algn="r">
              <a:defRPr sz="1200"/>
            </a:lvl1pPr>
          </a:lstStyle>
          <a:p>
            <a:fld id="{1D2A5AFB-D7D3-456B-BF63-9721CCA7D6ED}" type="datetimeFigureOut">
              <a:rPr lang="lt-LT" smtClean="0"/>
              <a:t>2016.04.12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0" y="731838"/>
            <a:ext cx="4891088" cy="366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96" tIns="45098" rIns="90196" bIns="45098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90196" tIns="45098" rIns="90196" bIns="4509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0196" tIns="45098" rIns="90196" bIns="45098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0196" tIns="45098" rIns="90196" bIns="45098" rtlCol="0" anchor="b"/>
          <a:lstStyle>
            <a:lvl1pPr algn="r">
              <a:defRPr sz="1200"/>
            </a:lvl1pPr>
          </a:lstStyle>
          <a:p>
            <a:fld id="{20205803-D44F-4A9B-83DA-D3642DDBED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670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B892-E4C5-464F-BC0D-92B9CC2EB3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397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05803-D44F-4A9B-83DA-D3642DDBEDAC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8874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smtClean="0"/>
              <a:t>Identifikuotos trys eksporto rinkų grupės:</a:t>
            </a:r>
          </a:p>
          <a:p>
            <a:pPr marL="169118" indent="-169118">
              <a:buFontTx/>
              <a:buChar char="-"/>
            </a:pPr>
            <a:r>
              <a:rPr lang="lt-LT" dirty="0" smtClean="0"/>
              <a:t>Plėtros rinkos, kuriose reikia koncentruotis</a:t>
            </a:r>
            <a:r>
              <a:rPr lang="lt-LT" baseline="0" dirty="0" smtClean="0"/>
              <a:t> į</a:t>
            </a:r>
            <a:r>
              <a:rPr lang="lt-LT" dirty="0" smtClean="0"/>
              <a:t> </a:t>
            </a:r>
            <a:r>
              <a:rPr lang="lt-LT" dirty="0"/>
              <a:t>prekybinių ryšių palaikymą ir intensyvinimą. </a:t>
            </a:r>
          </a:p>
          <a:p>
            <a:pPr marL="169118" indent="-169118">
              <a:buFontTx/>
              <a:buChar char="-"/>
            </a:pPr>
            <a:r>
              <a:rPr lang="lt-LT" dirty="0"/>
              <a:t>Perspektyvinės rinkos, kurios nukreiptos į perspektyvių prekybinių ryšių aktyvavimą, rinkos barjerų peržengimą ir į strateginius ekonomikos siekius (rinkų diversifikavimą).</a:t>
            </a:r>
          </a:p>
          <a:p>
            <a:pPr marL="169118" indent="-169118">
              <a:buFontTx/>
              <a:buChar char="-"/>
            </a:pPr>
            <a:r>
              <a:rPr lang="lt-LT" dirty="0"/>
              <a:t>„Žvalgybinės“ rinkos – nukreiptos į rinkos galimybių įvertinimą.</a:t>
            </a:r>
          </a:p>
          <a:p>
            <a:pPr marL="169118" indent="-169118">
              <a:buFontTx/>
              <a:buChar char="-"/>
            </a:pPr>
            <a:endParaRPr lang="lt-LT" dirty="0"/>
          </a:p>
          <a:p>
            <a:r>
              <a:rPr lang="lt-LT" dirty="0"/>
              <a:t>Atitinkamai pagal rinkų grupes taikoma priemonių koncentracija: bazinės priemonės – plėtros rinkoms, tikslinės – perspektyvinėms ir „Žvalgybinėms“ rinkoms.</a:t>
            </a:r>
            <a:endParaRPr lang="lt-LT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7E5EB-1456-402C-A55F-3891F81A0F10}" type="slidenum">
              <a:rPr lang="lt-LT" smtClean="0">
                <a:solidFill>
                  <a:prstClr val="black"/>
                </a:solidFill>
              </a:rPr>
              <a:pPr/>
              <a:t>3</a:t>
            </a:fld>
            <a:endParaRPr lang="lt-L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473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3C276A-C1BF-48D0-A3CF-020908DCFA3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97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05803-D44F-4A9B-83DA-D3642DDBEDAC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7944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3644900"/>
          </a:xfrm>
          <a:prstGeom prst="rect">
            <a:avLst/>
          </a:prstGeom>
          <a:solidFill>
            <a:srgbClr val="B2B2B2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lt-LT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5" name="Picture 8" descr="fona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723"/>
          <a:stretch>
            <a:fillRect/>
          </a:stretch>
        </p:blipFill>
        <p:spPr bwMode="auto">
          <a:xfrm>
            <a:off x="0" y="5500688"/>
            <a:ext cx="742950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Documents and Settings\s.lapkovskij\Desktop\UKMIN_logotipas_m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588" y="5603875"/>
            <a:ext cx="130016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1295400"/>
          </a:xfrm>
        </p:spPr>
        <p:txBody>
          <a:bodyPr/>
          <a:lstStyle>
            <a:lvl1pPr>
              <a:defRPr sz="4500">
                <a:solidFill>
                  <a:srgbClr val="A5002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157788"/>
            <a:ext cx="5616575" cy="10509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rgbClr val="B2B2B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140200" y="6327775"/>
            <a:ext cx="1905000" cy="530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D4C6A-9B4D-4094-AB22-E76475B84652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4213" y="6327775"/>
            <a:ext cx="2535237" cy="530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3431D-5BFB-4337-ACAA-90393E7FBB5D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B6DF9-5687-43DD-94D8-9E78DE9D9EF7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99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115888"/>
            <a:ext cx="2001837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15888"/>
            <a:ext cx="5854700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B61F9-CE0C-4564-87C7-75F65E86D414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6099-9F72-458E-96BA-731C94F41C64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000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altas fo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back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4034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91790-FECA-43D3-9306-44D2E432D181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38D72-5052-4ACF-A7EA-5823FF82499B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03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94B9A-6F67-4984-90B6-1616E0E01444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44FDD-E573-4FD6-8EE1-9B9689B48025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9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00213"/>
            <a:ext cx="39243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00213"/>
            <a:ext cx="39243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72698-F2D3-4400-A500-962B5A9C7AD9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4AA42-9137-4E10-B11A-88709FA7B0CC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1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331E9-D9FF-422C-B257-789FD77B5B11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FEDFA-71CB-4305-87E5-662AFE56C80B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0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7966E-EBC2-45DD-A8C6-B7E7EED876E7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EBE84-831E-4F21-97D3-9779E4413F49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84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4336-8F78-4C8D-8CD4-2D76B56F2B99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8FE90-D6A8-4438-BB09-CA8C24B86687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99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56565-A0CA-4456-94A2-13421FBF82D2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A8892-B2B0-4ECB-9551-E737A99F244D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7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3AA9E-5632-496B-9E22-35704F0D1963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96E9F-A0A9-44D6-A12C-ECC46079BD80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88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fonas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94"/>
          <a:stretch>
            <a:fillRect/>
          </a:stretch>
        </p:blipFill>
        <p:spPr bwMode="auto">
          <a:xfrm>
            <a:off x="0" y="6300788"/>
            <a:ext cx="771525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B2B2B2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lt-LT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15888"/>
            <a:ext cx="8001000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Spustelėkite, jei norite keisite ruoš. pav. stilių</a:t>
            </a:r>
            <a:endParaRPr lang="en-US" altLang="lt-L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00213"/>
            <a:ext cx="80010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 ruošinio teksto stiliams keisti</a:t>
            </a:r>
          </a:p>
          <a:p>
            <a:pPr lvl="1"/>
            <a:r>
              <a:rPr lang="lt-LT" altLang="lt-LT" smtClean="0"/>
              <a:t>Antras lygmuo</a:t>
            </a:r>
          </a:p>
          <a:p>
            <a:pPr lvl="2"/>
            <a:r>
              <a:rPr lang="lt-LT" altLang="lt-LT" smtClean="0"/>
              <a:t>Trečias lygmuo</a:t>
            </a:r>
          </a:p>
          <a:p>
            <a:pPr lvl="3"/>
            <a:r>
              <a:rPr lang="lt-LT" altLang="lt-LT" smtClean="0"/>
              <a:t>Ketvirtas lygmuo</a:t>
            </a:r>
          </a:p>
          <a:p>
            <a:pPr lvl="4"/>
            <a:r>
              <a:rPr lang="lt-LT" altLang="lt-LT" smtClean="0"/>
              <a:t>Penktas lygmuo</a:t>
            </a:r>
            <a:endParaRPr lang="en-US" altLang="lt-LT" smtClean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0425" y="6524625"/>
            <a:ext cx="1117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7D57AE-447D-4E8A-B067-13A0D5D448B6}" type="slidenum">
              <a:rPr lang="lt-LT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95738" y="6524625"/>
            <a:ext cx="1905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7210E0-E619-4A4F-A2B6-7A6BE9B9A2E7}" type="datetimeFigureOut">
              <a:rPr lang="lt-LT">
                <a:solidFill>
                  <a:srgbClr val="FFFFFF"/>
                </a:solidFill>
              </a:rPr>
              <a:pPr>
                <a:defRPr/>
              </a:pPr>
              <a:t>2016.04.12</a:t>
            </a:fld>
            <a:endParaRPr lang="lt-LT">
              <a:solidFill>
                <a:srgbClr val="FFFFFF"/>
              </a:solidFill>
            </a:endParaRP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25352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>
              <a:solidFill>
                <a:srgbClr val="FFFFFF"/>
              </a:solidFill>
            </a:endParaRPr>
          </a:p>
        </p:txBody>
      </p:sp>
      <p:grpSp>
        <p:nvGrpSpPr>
          <p:cNvPr id="1033" name="Group 14"/>
          <p:cNvGrpSpPr>
            <a:grpSpLocks/>
          </p:cNvGrpSpPr>
          <p:nvPr/>
        </p:nvGrpSpPr>
        <p:grpSpPr bwMode="auto">
          <a:xfrm>
            <a:off x="7734300" y="6361113"/>
            <a:ext cx="1144588" cy="211137"/>
            <a:chOff x="7734300" y="6361133"/>
            <a:chExt cx="1144851" cy="211139"/>
          </a:xfrm>
        </p:grpSpPr>
        <p:pic>
          <p:nvPicPr>
            <p:cNvPr id="1034" name="Picture 2" descr="C:\Documents and Settings\s.lapkovskij\Desktop\UKMIN_logotipas_m3.pn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120" t="63548" b="6079"/>
            <a:stretch>
              <a:fillRect/>
            </a:stretch>
          </p:blipFill>
          <p:spPr bwMode="auto">
            <a:xfrm>
              <a:off x="8102600" y="6365897"/>
              <a:ext cx="776551" cy="20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2" descr="C:\Documents and Settings\s.lapkovskij\Desktop\UKMIN_logotipas_m3.pn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128" t="63548" r="73106" b="6079"/>
            <a:stretch>
              <a:fillRect/>
            </a:stretch>
          </p:blipFill>
          <p:spPr bwMode="auto">
            <a:xfrm>
              <a:off x="7734300" y="6361133"/>
              <a:ext cx="315914" cy="20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5088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Myriad Pro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slilietuva.lt/lt/analitik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ntraštė 1"/>
          <p:cNvSpPr>
            <a:spLocks noGrp="1"/>
          </p:cNvSpPr>
          <p:nvPr>
            <p:ph type="ctrTitle"/>
          </p:nvPr>
        </p:nvSpPr>
        <p:spPr>
          <a:xfrm>
            <a:off x="334144" y="796727"/>
            <a:ext cx="8888524" cy="1295400"/>
          </a:xfrm>
        </p:spPr>
        <p:txBody>
          <a:bodyPr/>
          <a:lstStyle/>
          <a:p>
            <a:r>
              <a:rPr lang="lt-LT" sz="4000" dirty="0" smtClean="0"/>
              <a:t>Lietuvos tikslinės </a:t>
            </a:r>
            <a:r>
              <a:rPr lang="lt-LT" sz="4000" dirty="0" smtClean="0"/>
              <a:t>eksporto</a:t>
            </a:r>
            <a:r>
              <a:rPr lang="en-AU" sz="4000" dirty="0" smtClean="0"/>
              <a:t> </a:t>
            </a:r>
            <a:r>
              <a:rPr lang="lt-LT" sz="4000" dirty="0" smtClean="0"/>
              <a:t>rinkos</a:t>
            </a:r>
            <a:r>
              <a:rPr lang="lt-LT" sz="4000" dirty="0" smtClean="0"/>
              <a:t>:</a:t>
            </a:r>
            <a:br>
              <a:rPr lang="lt-LT" sz="4000" dirty="0" smtClean="0"/>
            </a:br>
            <a:r>
              <a:rPr lang="lt-LT" sz="4000" dirty="0" smtClean="0"/>
              <a:t>galimybių analizė ir verslo iššūkiai </a:t>
            </a:r>
            <a:endParaRPr lang="lt-LT" sz="4000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3528" y="2060848"/>
            <a:ext cx="9145016" cy="136815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 spc="-100">
                <a:solidFill>
                  <a:srgbClr val="00B0F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lt-LT" sz="4000" kern="0" dirty="0" smtClean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8498" y="4317287"/>
            <a:ext cx="5256584" cy="165618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 spc="-100">
                <a:solidFill>
                  <a:srgbClr val="00B0F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B0F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t-LT" sz="1600" b="0" kern="0" dirty="0" smtClean="0">
                <a:solidFill>
                  <a:srgbClr val="000000"/>
                </a:solidFill>
              </a:rPr>
              <a:t>201</a:t>
            </a:r>
            <a:r>
              <a:rPr lang="en-US" sz="1600" b="0" kern="0" dirty="0" smtClean="0">
                <a:solidFill>
                  <a:srgbClr val="000000"/>
                </a:solidFill>
              </a:rPr>
              <a:t>6</a:t>
            </a:r>
            <a:r>
              <a:rPr lang="lt-LT" sz="1600" b="0" kern="0" dirty="0" smtClean="0">
                <a:solidFill>
                  <a:srgbClr val="000000"/>
                </a:solidFill>
              </a:rPr>
              <a:t> m. </a:t>
            </a:r>
            <a:r>
              <a:rPr lang="en-US" sz="1600" b="0" kern="0" dirty="0" smtClean="0">
                <a:solidFill>
                  <a:srgbClr val="000000"/>
                </a:solidFill>
              </a:rPr>
              <a:t> </a:t>
            </a:r>
            <a:r>
              <a:rPr lang="lt-LT" sz="1600" b="0" kern="0" dirty="0">
                <a:solidFill>
                  <a:srgbClr val="000000"/>
                </a:solidFill>
              </a:rPr>
              <a:t>b</a:t>
            </a:r>
            <a:r>
              <a:rPr lang="lt-LT" sz="1600" b="0" kern="0" dirty="0" smtClean="0">
                <a:solidFill>
                  <a:srgbClr val="000000"/>
                </a:solidFill>
              </a:rPr>
              <a:t>alandžio 1</a:t>
            </a:r>
            <a:r>
              <a:rPr lang="en-US" sz="1600" b="0" kern="0" dirty="0" smtClean="0">
                <a:solidFill>
                  <a:srgbClr val="000000"/>
                </a:solidFill>
              </a:rPr>
              <a:t>3 </a:t>
            </a:r>
            <a:r>
              <a:rPr lang="lt-LT" sz="1600" b="0" kern="0" dirty="0" smtClean="0">
                <a:solidFill>
                  <a:srgbClr val="000000"/>
                </a:solidFill>
              </a:rPr>
              <a:t>d.</a:t>
            </a:r>
            <a:endParaRPr lang="en-US" sz="1600" b="0" kern="0" dirty="0" smtClean="0">
              <a:solidFill>
                <a:srgbClr val="000000"/>
              </a:solidFill>
            </a:endParaRPr>
          </a:p>
          <a:p>
            <a:r>
              <a:rPr lang="lt-LT" sz="1800" b="0" kern="0" dirty="0" smtClean="0">
                <a:solidFill>
                  <a:srgbClr val="000000"/>
                </a:solidFill>
              </a:rPr>
              <a:t>Ūkio viceministrė Rasa Noreikienė</a:t>
            </a:r>
          </a:p>
          <a:p>
            <a:endParaRPr lang="lt-LT" sz="1600" b="0" kern="0" dirty="0" smtClean="0">
              <a:solidFill>
                <a:srgbClr val="000000"/>
              </a:solidFill>
            </a:endParaRPr>
          </a:p>
        </p:txBody>
      </p:sp>
      <p:pic>
        <p:nvPicPr>
          <p:cNvPr id="6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43881"/>
            <a:ext cx="3291440" cy="2183744"/>
          </a:xfrm>
          <a:prstGeom prst="rect">
            <a:avLst/>
          </a:prstGeom>
          <a:noFill/>
          <a:ln w="1587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63101" y="4884799"/>
            <a:ext cx="2916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sz="1400" b="1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  <a:cs typeface="Arial" charset="0"/>
              </a:rPr>
              <a:t>Lietuvos eksporto žemėlapis</a:t>
            </a:r>
          </a:p>
        </p:txBody>
      </p:sp>
      <p:pic>
        <p:nvPicPr>
          <p:cNvPr id="1026" name="Picture 2" descr="http://www.verslilietuva.lt/assets/images/logo_f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361" y="5547697"/>
            <a:ext cx="2101194" cy="130152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21789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Ilgojo laikotarpio tikslinės priemonės (I)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400" b="1" dirty="0"/>
              <a:t>Eksporto kompetencijų </a:t>
            </a:r>
            <a:r>
              <a:rPr lang="en-US" sz="2400" b="1" dirty="0" err="1" smtClean="0"/>
              <a:t>ir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galimybi</a:t>
            </a:r>
            <a:r>
              <a:rPr lang="lt-LT" sz="2400" b="1" dirty="0" smtClean="0"/>
              <a:t>ų stiprinimas</a:t>
            </a:r>
            <a:r>
              <a:rPr lang="lt-LT" sz="2400" b="1" dirty="0"/>
              <a:t>, telkimas ir koordinavimo-komunikacijos („vieno langelio“) sistemos </a:t>
            </a:r>
            <a:r>
              <a:rPr lang="lt-LT" sz="2400" b="1" dirty="0" smtClean="0"/>
              <a:t>įdiegimas:</a:t>
            </a:r>
            <a:endParaRPr lang="lt-LT" sz="2400" b="1" dirty="0"/>
          </a:p>
          <a:p>
            <a:pPr lvl="1"/>
            <a:r>
              <a:rPr lang="lt-LT" sz="2000" dirty="0"/>
              <a:t>Ekonominė žvalgyba (tęstinė </a:t>
            </a:r>
            <a:r>
              <a:rPr lang="lt-LT" sz="2000" dirty="0" smtClean="0"/>
              <a:t>ir kokybiška analizė</a:t>
            </a:r>
            <a:r>
              <a:rPr lang="lt-LT" sz="2000" dirty="0"/>
              <a:t>, </a:t>
            </a:r>
            <a:r>
              <a:rPr lang="lt-LT" sz="2000" dirty="0" err="1"/>
              <a:t>indikuojant</a:t>
            </a:r>
            <a:r>
              <a:rPr lang="lt-LT" sz="2000" dirty="0"/>
              <a:t> rinkų galimybes, tendencijas ir pan.);</a:t>
            </a:r>
          </a:p>
          <a:p>
            <a:pPr lvl="1"/>
            <a:r>
              <a:rPr lang="lt-LT" sz="2000" dirty="0"/>
              <a:t>Vienoje erdvėje pateikiama rinkų, galimybių (projektų) analizė, aktualių finansavimo šaltinių, renginių ir ambasadų teikiama informacija apie susitikimus, toje rinkoje prasidedančius projektus ir kt.</a:t>
            </a:r>
            <a:endParaRPr lang="en-US" sz="2000" dirty="0"/>
          </a:p>
          <a:p>
            <a:pPr lvl="1"/>
            <a:r>
              <a:rPr lang="lt-LT" sz="2000" dirty="0" smtClean="0"/>
              <a:t>Lietuvos įmonių darbuotojų </a:t>
            </a:r>
            <a:r>
              <a:rPr lang="lt-LT" sz="2000" dirty="0"/>
              <a:t>eksporto kompetencijų </a:t>
            </a:r>
            <a:r>
              <a:rPr lang="lt-LT" sz="2000" dirty="0" smtClean="0"/>
              <a:t>ugdymas.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3224346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Ilgojo laikotarpio tikslinės priemonės </a:t>
            </a:r>
            <a:r>
              <a:rPr lang="lt-LT" dirty="0" smtClean="0"/>
              <a:t>(II</a:t>
            </a:r>
            <a:r>
              <a:rPr lang="lt-LT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400" b="1" dirty="0"/>
              <a:t>Lietuvos ekonominio atstovavimo sistemos tobulinimas</a:t>
            </a:r>
          </a:p>
          <a:p>
            <a:pPr lvl="1"/>
            <a:r>
              <a:rPr lang="lt-LT" sz="2000" dirty="0"/>
              <a:t>Ekonominės diplomatijos atstovų kompetencijų ugdymas;</a:t>
            </a:r>
          </a:p>
          <a:p>
            <a:pPr lvl="1"/>
            <a:r>
              <a:rPr lang="lt-LT" sz="2000" dirty="0"/>
              <a:t>Vieningų tikslų, bendrų ir konkrečių uždavinių ambasadoms formavimas;</a:t>
            </a:r>
          </a:p>
          <a:p>
            <a:pPr lvl="1"/>
            <a:r>
              <a:rPr lang="lt-LT" sz="2000" dirty="0"/>
              <a:t>Efektyvi ambasadose dirbančių darbuotojų vertinimo sistema, tikslesnė reitingavimo sistema, kuri derinama su verslu (įvertinant ir sektorinę specifiką);</a:t>
            </a:r>
          </a:p>
          <a:p>
            <a:pPr lvl="1"/>
            <a:r>
              <a:rPr lang="lt-LT" sz="2000" dirty="0"/>
              <a:t>Sukurta lanksti ir patogi komunikacinė sistema, apjungianti visą su ekonomine diplomatija dirbančių darbuotojų srautą;</a:t>
            </a:r>
          </a:p>
          <a:p>
            <a:pPr lvl="1"/>
            <a:r>
              <a:rPr lang="lt-LT" sz="2000" dirty="0"/>
              <a:t>Komercinių partnerysčių tinklo kūrimas ir žmogiškųjų išteklių optimizavimas.</a:t>
            </a:r>
          </a:p>
          <a:p>
            <a:pPr marL="0" indent="0">
              <a:buFont typeface="Wingdings" pitchFamily="2" charset="2"/>
              <a:buNone/>
            </a:pPr>
            <a:endParaRPr lang="lt-LT" sz="2400" b="1" dirty="0"/>
          </a:p>
        </p:txBody>
      </p:sp>
    </p:spTree>
    <p:extLst>
      <p:ext uri="{BB962C8B-B14F-4D97-AF65-F5344CB8AC3E}">
        <p14:creationId xmlns:p14="http://schemas.microsoft.com/office/powerpoint/2010/main" val="172501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Ilgojo laikotarpio tikslinės priemonės (</a:t>
            </a:r>
            <a:r>
              <a:rPr lang="lt-LT" dirty="0" smtClean="0"/>
              <a:t>III)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z="2400" b="1" dirty="0"/>
              <a:t>Lietuvos įvaizdžio </a:t>
            </a:r>
            <a:r>
              <a:rPr lang="lt-LT" sz="2400" b="1" dirty="0" smtClean="0"/>
              <a:t>formavimas:</a:t>
            </a:r>
            <a:endParaRPr lang="lt-LT" sz="2400" dirty="0"/>
          </a:p>
          <a:p>
            <a:pPr lvl="1"/>
            <a:r>
              <a:rPr lang="lt-LT" sz="2000" dirty="0"/>
              <a:t>Sukurta bendroji, „pamatinė“ Lietuvos kaip „prekės“ ženklo dalis;</a:t>
            </a:r>
          </a:p>
          <a:p>
            <a:pPr lvl="1"/>
            <a:r>
              <a:rPr lang="lt-LT" sz="2000" dirty="0"/>
              <a:t>Komunikacinė strategija (veiksmų planas) kiekvienai tikslinei rinkai, kartu atliepiant į sektorines aktualijas (galimas koordinatorius – „Versli Lietuva</a:t>
            </a:r>
            <a:r>
              <a:rPr lang="lt-LT" sz="2000" dirty="0" smtClean="0"/>
              <a:t>“).</a:t>
            </a:r>
            <a:endParaRPr lang="lt-LT" sz="20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19309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Ilgojo laikotarpio tikslinės priemonės (</a:t>
            </a:r>
            <a:r>
              <a:rPr lang="lt-LT" dirty="0" smtClean="0"/>
              <a:t>IV)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z="2400" b="1" dirty="0"/>
              <a:t>Finansinių išteklių telkimas:</a:t>
            </a:r>
            <a:endParaRPr lang="lt-LT" sz="2400" dirty="0"/>
          </a:p>
          <a:p>
            <a:pPr lvl="1"/>
            <a:r>
              <a:rPr lang="lt-LT" sz="2000" dirty="0"/>
              <a:t>Papildomų lėšų paskyrimas </a:t>
            </a:r>
            <a:r>
              <a:rPr lang="lt-LT" sz="2000" dirty="0" smtClean="0"/>
              <a:t>veterinarinių </a:t>
            </a:r>
            <a:r>
              <a:rPr lang="lt-LT" sz="2000" smtClean="0"/>
              <a:t>ir fitosanitarinių </a:t>
            </a:r>
            <a:r>
              <a:rPr lang="lt-LT" sz="2000" dirty="0"/>
              <a:t>sertifikatų derinimui;</a:t>
            </a:r>
          </a:p>
          <a:p>
            <a:pPr lvl="1"/>
            <a:r>
              <a:rPr lang="lt-LT" sz="2000" dirty="0"/>
              <a:t>Sukurta eksporto draudimų sistema;</a:t>
            </a:r>
          </a:p>
          <a:p>
            <a:pPr lvl="1"/>
            <a:r>
              <a:rPr lang="lt-LT" sz="2000" dirty="0"/>
              <a:t>Paramos verslui priemonių peržiūra</a:t>
            </a:r>
            <a:r>
              <a:rPr lang="lt-LT" sz="2000" dirty="0" smtClean="0"/>
              <a:t>.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2321323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Siūlomi sprendimai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56792"/>
            <a:ext cx="8001000" cy="43195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lt-LT" sz="2800" dirty="0" smtClean="0"/>
              <a:t>Pritarti „Lietuvos tikslinės rinkos. Galimybių analizė ir verslo iššūkiai“ projekto ataskaitai.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800" dirty="0" smtClean="0"/>
              <a:t>Rekomenduoti Lietuvos Respublikos Vyriausybei priimti </a:t>
            </a:r>
            <a:r>
              <a:rPr lang="lt-LT" sz="2800" dirty="0"/>
              <a:t>sprendimus dėl </a:t>
            </a:r>
            <a:r>
              <a:rPr lang="lt-LT" sz="2800" dirty="0" smtClean="0"/>
              <a:t>projekte identifikuotų galimybių ir </a:t>
            </a:r>
            <a:r>
              <a:rPr lang="lt-LT" sz="2800" dirty="0"/>
              <a:t>eksporto </a:t>
            </a:r>
            <a:r>
              <a:rPr lang="lt-LT" sz="2800" dirty="0" smtClean="0"/>
              <a:t>plėtrą skatinančių veiksnių.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16869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01000" cy="129698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lt-LT" sz="4000" dirty="0" smtClean="0">
                <a:solidFill>
                  <a:srgbClr val="A50021"/>
                </a:solidFill>
              </a:rPr>
              <a:t>Ačiū.</a:t>
            </a:r>
            <a:endParaRPr lang="lt-LT" sz="4000" dirty="0">
              <a:solidFill>
                <a:srgbClr val="A50021"/>
              </a:solidFill>
            </a:endParaRPr>
          </a:p>
        </p:txBody>
      </p:sp>
      <p:pic>
        <p:nvPicPr>
          <p:cNvPr id="3" name="Picture 2" descr="http://www.verslilietuva.lt/assets/images/logo_f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030063"/>
            <a:ext cx="1336627" cy="82793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814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0" y="3140450"/>
            <a:ext cx="8671553" cy="1224136"/>
            <a:chOff x="-224606" y="4026381"/>
            <a:chExt cx="8671553" cy="2016224"/>
          </a:xfrm>
        </p:grpSpPr>
        <p:sp>
          <p:nvSpPr>
            <p:cNvPr id="52" name="Rectangle 51"/>
            <p:cNvSpPr/>
            <p:nvPr/>
          </p:nvSpPr>
          <p:spPr bwMode="auto">
            <a:xfrm>
              <a:off x="-224606" y="4327004"/>
              <a:ext cx="7937890" cy="151216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>
                <a:solidFill>
                  <a:prstClr val="white"/>
                </a:solidFill>
              </a:endParaRPr>
            </a:p>
          </p:txBody>
        </p:sp>
        <p:sp>
          <p:nvSpPr>
            <p:cNvPr id="53" name="Isosceles Triangle 52"/>
            <p:cNvSpPr/>
            <p:nvPr/>
          </p:nvSpPr>
          <p:spPr bwMode="auto">
            <a:xfrm rot="5400000">
              <a:off x="7072004" y="4667661"/>
              <a:ext cx="2016224" cy="733663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>
                <a:solidFill>
                  <a:prstClr val="white"/>
                </a:solidFill>
              </a:endParaRPr>
            </a:p>
          </p:txBody>
        </p:sp>
      </p:grpSp>
      <p:cxnSp>
        <p:nvCxnSpPr>
          <p:cNvPr id="57" name="Straight Arrow Connector 56"/>
          <p:cNvCxnSpPr/>
          <p:nvPr/>
        </p:nvCxnSpPr>
        <p:spPr bwMode="auto">
          <a:xfrm>
            <a:off x="2415660" y="4022623"/>
            <a:ext cx="0" cy="544415"/>
          </a:xfrm>
          <a:prstGeom prst="straightConnector1">
            <a:avLst/>
          </a:prstGeom>
          <a:solidFill>
            <a:srgbClr val="CDE2F5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154226" y="2384576"/>
            <a:ext cx="2106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r>
              <a:rPr lang="lt-LT" sz="1400" b="1" dirty="0"/>
              <a:t>Tikslinių rinkų parinkimas (EDT DG)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95536" y="31349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spc="-100" dirty="0" err="1">
                <a:solidFill>
                  <a:srgbClr val="1F497D"/>
                </a:solidFill>
                <a:cs typeface="Arial" pitchFamily="34" charset="0"/>
              </a:rPr>
              <a:t>Projekto</a:t>
            </a:r>
            <a:r>
              <a:rPr lang="en-US" sz="3600" b="1" spc="-100" dirty="0">
                <a:solidFill>
                  <a:srgbClr val="1F497D"/>
                </a:solidFill>
                <a:cs typeface="Arial" pitchFamily="34" charset="0"/>
              </a:rPr>
              <a:t> </a:t>
            </a:r>
            <a:r>
              <a:rPr lang="lt-LT" sz="3600" b="1" spc="-100" dirty="0">
                <a:solidFill>
                  <a:srgbClr val="1F497D"/>
                </a:solidFill>
                <a:cs typeface="Arial" pitchFamily="34" charset="0"/>
              </a:rPr>
              <a:t>laiko juosta</a:t>
            </a:r>
            <a:endParaRPr lang="en-US" sz="3600" b="1" spc="-100" dirty="0">
              <a:solidFill>
                <a:srgbClr val="1F497D"/>
              </a:solidFill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3820" y="3444740"/>
            <a:ext cx="1089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2015 </a:t>
            </a:r>
            <a:r>
              <a:rPr lang="en-US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rugs</a:t>
            </a:r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.</a:t>
            </a:r>
            <a:endParaRPr lang="lt-LT" sz="1400" dirty="0">
              <a:solidFill>
                <a:prstClr val="white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4499992" y="4022622"/>
            <a:ext cx="0" cy="1088831"/>
          </a:xfrm>
          <a:prstGeom prst="straightConnector1">
            <a:avLst/>
          </a:prstGeom>
          <a:solidFill>
            <a:srgbClr val="CDE2F5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147688" y="4678789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r>
              <a:rPr lang="lt-LT" sz="1400" dirty="0"/>
              <a:t>Tikslinių rinkų ir priemonių parinkimo proceso tvirtinimas  (EDT)</a:t>
            </a:r>
          </a:p>
        </p:txBody>
      </p:sp>
      <p:cxnSp>
        <p:nvCxnSpPr>
          <p:cNvPr id="71" name="Straight Arrow Connector 70"/>
          <p:cNvCxnSpPr/>
          <p:nvPr/>
        </p:nvCxnSpPr>
        <p:spPr bwMode="auto">
          <a:xfrm flipV="1">
            <a:off x="961895" y="2989786"/>
            <a:ext cx="0" cy="509731"/>
          </a:xfrm>
          <a:prstGeom prst="straightConnector1">
            <a:avLst/>
          </a:prstGeom>
          <a:solidFill>
            <a:srgbClr val="CDE2F5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6759872" y="4022623"/>
            <a:ext cx="0" cy="544415"/>
          </a:xfrm>
          <a:prstGeom prst="straightConnector1">
            <a:avLst/>
          </a:prstGeom>
          <a:solidFill>
            <a:srgbClr val="CDE2F5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V="1">
            <a:off x="5631358" y="2847261"/>
            <a:ext cx="0" cy="509731"/>
          </a:xfrm>
          <a:prstGeom prst="straightConnector1">
            <a:avLst/>
          </a:prstGeom>
          <a:solidFill>
            <a:srgbClr val="CDE2F5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54" name="Diagram 53"/>
          <p:cNvGraphicFramePr/>
          <p:nvPr>
            <p:extLst>
              <p:ext uri="{D42A27DB-BD31-4B8C-83A1-F6EECF244321}">
                <p14:modId xmlns:p14="http://schemas.microsoft.com/office/powerpoint/2010/main" val="1866076200"/>
              </p:ext>
            </p:extLst>
          </p:nvPr>
        </p:nvGraphicFramePr>
        <p:xfrm>
          <a:off x="2007344" y="3462458"/>
          <a:ext cx="6216419" cy="632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2021327" y="3805478"/>
            <a:ext cx="1326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2015 </a:t>
            </a:r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l</a:t>
            </a:r>
            <a:r>
              <a:rPr lang="en-US" sz="1400" dirty="0" err="1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apk</a:t>
            </a:r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. EDT</a:t>
            </a:r>
            <a:endParaRPr lang="lt-LT" sz="1400" dirty="0">
              <a:solidFill>
                <a:prstClr val="white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83811" y="3814777"/>
            <a:ext cx="1636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201</a:t>
            </a:r>
            <a:r>
              <a:rPr lang="en-US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6</a:t>
            </a:r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 s</a:t>
            </a:r>
            <a:r>
              <a:rPr lang="en-US" sz="1400" dirty="0" err="1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aus</a:t>
            </a:r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. EDT DG</a:t>
            </a:r>
            <a:endParaRPr lang="lt-LT" sz="1400" dirty="0">
              <a:solidFill>
                <a:prstClr val="white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73584" y="3444740"/>
            <a:ext cx="139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2016 </a:t>
            </a:r>
            <a:r>
              <a:rPr lang="lt-LT" sz="1400" dirty="0" err="1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kov</a:t>
            </a:r>
            <a:r>
              <a:rPr lang="lt-LT" sz="14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. EDT DG</a:t>
            </a:r>
            <a:endParaRPr lang="lt-LT" sz="1400" dirty="0">
              <a:solidFill>
                <a:prstClr val="white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010052" y="3598628"/>
            <a:ext cx="1378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Įgyvendinimas</a:t>
            </a:r>
          </a:p>
        </p:txBody>
      </p:sp>
      <p:cxnSp>
        <p:nvCxnSpPr>
          <p:cNvPr id="60" name="Straight Connector 59"/>
          <p:cNvCxnSpPr>
            <a:stCxn id="52" idx="1"/>
          </p:cNvCxnSpPr>
          <p:nvPr/>
        </p:nvCxnSpPr>
        <p:spPr bwMode="auto">
          <a:xfrm flipV="1">
            <a:off x="0" y="3769588"/>
            <a:ext cx="7047904" cy="12434"/>
          </a:xfrm>
          <a:prstGeom prst="line">
            <a:avLst/>
          </a:prstGeom>
          <a:solidFill>
            <a:srgbClr val="CDE2F5"/>
          </a:solidFill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610600" y="595301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0770" y="5235698"/>
            <a:ext cx="26064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srgbClr val="FF0000"/>
                </a:solidFill>
              </a:rPr>
              <a:t>Pateiktas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trumpojo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laikotarpio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bendr</a:t>
            </a:r>
            <a:r>
              <a:rPr lang="lt-LT" sz="1400" dirty="0" err="1" smtClean="0">
                <a:solidFill>
                  <a:srgbClr val="FF0000"/>
                </a:solidFill>
              </a:rPr>
              <a:t>ųjų</a:t>
            </a:r>
            <a:r>
              <a:rPr lang="lt-LT" sz="1400" dirty="0" smtClean="0">
                <a:solidFill>
                  <a:srgbClr val="FF0000"/>
                </a:solidFill>
              </a:rPr>
              <a:t> priemonių sąrašas;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Įvykusios 4 fokus grupės;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Į projekto planą įtraukti šakinių asociacijų interviu</a:t>
            </a:r>
            <a:endParaRPr lang="lt-LT" sz="1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83608" y="921609"/>
            <a:ext cx="29075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Įvykusios 9 fokus grupės ir parengtos ataskaitos;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Baigiami vykdyti šakinių asociacijų interviu;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Su institucijomis derinamos ilgojo laikotarpio tikslinės priemonės ir jų įgyvendinimas;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Rengiama darbinė Projekto ataskaita</a:t>
            </a:r>
            <a:endParaRPr lang="lt-LT" sz="1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68144" y="3789040"/>
            <a:ext cx="1423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201</a:t>
            </a:r>
            <a:r>
              <a:rPr lang="en-US" sz="14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6</a:t>
            </a:r>
            <a:r>
              <a:rPr lang="lt-LT" sz="14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lt-LT" sz="1400" b="1" dirty="0" err="1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baland</a:t>
            </a:r>
            <a:r>
              <a:rPr lang="lt-LT" sz="14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. EDT </a:t>
            </a:r>
            <a:endParaRPr lang="lt-LT" sz="1400" b="1" dirty="0">
              <a:solidFill>
                <a:prstClr val="white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8144" y="4638035"/>
            <a:ext cx="27210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prstClr val="white">
                    <a:lumMod val="50000"/>
                  </a:prstClr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Įvykę 10 tikslinių interviu su šakinėmis asociacijomis ar įmonėmis;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Su institucijomis suderintos ir pagal poreikį papildytos trumpojo ir ilgojo laikotarpių bendrosios ir tikslinės priemonės;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dirty="0" smtClean="0">
                <a:solidFill>
                  <a:srgbClr val="FF0000"/>
                </a:solidFill>
              </a:rPr>
              <a:t>Parengta Projekto ataskaita</a:t>
            </a:r>
            <a:endParaRPr lang="lt-LT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4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82088" y="870530"/>
            <a:ext cx="8972925" cy="5256584"/>
            <a:chOff x="18675" y="1700808"/>
            <a:chExt cx="9144000" cy="5256584"/>
          </a:xfrm>
        </p:grpSpPr>
        <p:pic>
          <p:nvPicPr>
            <p:cNvPr id="12" name="Picture 2" descr="C:\Users\User\Downloads\world grey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75" y="1700808"/>
              <a:ext cx="9144000" cy="5256584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Oval 12"/>
            <p:cNvSpPr/>
            <p:nvPr/>
          </p:nvSpPr>
          <p:spPr>
            <a:xfrm>
              <a:off x="2076013" y="3109821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lt-LT">
                <a:solidFill>
                  <a:srgbClr val="FFFFFF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092280" y="3265606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lt-LT">
                <a:solidFill>
                  <a:srgbClr val="FFFFFF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788024" y="2852944"/>
              <a:ext cx="108000" cy="108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lt-LT">
                <a:solidFill>
                  <a:srgbClr val="FFFFFF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932040" y="2492896"/>
              <a:ext cx="108000" cy="108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lt-LT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607992" y="2960936"/>
              <a:ext cx="108000" cy="108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lt-LT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499992" y="2753320"/>
              <a:ext cx="108000" cy="108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lt-LT">
                <a:solidFill>
                  <a:srgbClr val="FFFFFF"/>
                </a:solidFill>
              </a:endParaRPr>
            </a:p>
          </p:txBody>
        </p:sp>
      </p:grpSp>
      <p:sp>
        <p:nvSpPr>
          <p:cNvPr id="3" name="Down Arrow 2"/>
          <p:cNvSpPr/>
          <p:nvPr/>
        </p:nvSpPr>
        <p:spPr bwMode="auto">
          <a:xfrm>
            <a:off x="2994471" y="4941168"/>
            <a:ext cx="4673873" cy="468000"/>
          </a:xfrm>
          <a:prstGeom prst="downArrow">
            <a:avLst>
              <a:gd name="adj1" fmla="val 89879"/>
              <a:gd name="adj2" fmla="val 100000"/>
            </a:avLst>
          </a:prstGeom>
          <a:solidFill>
            <a:schemeClr val="accent1">
              <a:alpha val="41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lt-LT" sz="2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295" y="222068"/>
            <a:ext cx="676875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sz="3800" b="1" dirty="0">
                <a:solidFill>
                  <a:srgbClr val="FFFFFF"/>
                </a:solidFill>
                <a:cs typeface="Arial" charset="0"/>
              </a:rPr>
              <a:t>Lietuvos tikslinės rinkos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24900" y="5409168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2024287" y="1771345"/>
            <a:ext cx="108000" cy="108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821263" y="2708944"/>
            <a:ext cx="108000" cy="108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4791" y="5359600"/>
            <a:ext cx="2111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b="1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Bazinių priemonių koncentracija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380430" y="5371108"/>
            <a:ext cx="2111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b="1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Tikslinių priemonių koncentracija</a:t>
            </a:r>
          </a:p>
        </p:txBody>
      </p:sp>
      <p:sp>
        <p:nvSpPr>
          <p:cNvPr id="42" name="Down Arrow 41"/>
          <p:cNvSpPr/>
          <p:nvPr/>
        </p:nvSpPr>
        <p:spPr bwMode="auto">
          <a:xfrm>
            <a:off x="179512" y="4941168"/>
            <a:ext cx="2628101" cy="468000"/>
          </a:xfrm>
          <a:prstGeom prst="downArrow">
            <a:avLst>
              <a:gd name="adj1" fmla="val 89879"/>
              <a:gd name="adj2" fmla="val 100000"/>
            </a:avLst>
          </a:prstGeom>
          <a:solidFill>
            <a:schemeClr val="accent1">
              <a:alpha val="41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lt-LT" sz="2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7903386" y="2348880"/>
            <a:ext cx="105979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474133" y="2816944"/>
            <a:ext cx="105979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436096" y="2593889"/>
            <a:ext cx="108000" cy="11503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078560" y="4235601"/>
            <a:ext cx="108000" cy="11503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826061" y="1952848"/>
            <a:ext cx="105979" cy="108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669" y="3030535"/>
            <a:ext cx="7810835" cy="1751683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43346" y="3421171"/>
            <a:ext cx="22741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>
              <a:defRPr sz="1400">
                <a:latin typeface="Arial Narrow" panose="020B0606020202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>
                <a:solidFill>
                  <a:srgbClr val="000000"/>
                </a:solidFill>
                <a:cs typeface="Arial" charset="0"/>
              </a:rPr>
              <a:t>Jungtinės Amerikos Valstijos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 smtClean="0">
                <a:solidFill>
                  <a:srgbClr val="000000"/>
                </a:solidFill>
                <a:cs typeface="Arial" charset="0"/>
              </a:rPr>
              <a:t>Kinija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 smtClean="0">
                <a:solidFill>
                  <a:srgbClr val="000000"/>
                </a:solidFill>
                <a:cs typeface="Arial" charset="0"/>
              </a:rPr>
              <a:t>Izraelis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 smtClean="0">
                <a:solidFill>
                  <a:srgbClr val="000000"/>
                </a:solidFill>
                <a:cs typeface="Arial" charset="0"/>
              </a:rPr>
              <a:t>Japonija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>
                <a:solidFill>
                  <a:srgbClr val="000000"/>
                </a:solidFill>
                <a:cs typeface="Arial" charset="0"/>
              </a:rPr>
              <a:t>Ukraina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t-LT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t-LT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0832" y="3084661"/>
            <a:ext cx="2395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b="1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Perspektyvinės rinkos: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2560" y="3412738"/>
            <a:ext cx="23952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sz="1400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Švedija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sz="1400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Norvegija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sz="1400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Vokietija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sz="1400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Jungtinė Karalystė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sz="1400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Prancūzija</a:t>
            </a:r>
            <a:endParaRPr lang="en-US" sz="1400" dirty="0">
              <a:solidFill>
                <a:srgbClr val="000000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2560" y="3068960"/>
            <a:ext cx="241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b="1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Plėtros rinkos:</a:t>
            </a:r>
          </a:p>
        </p:txBody>
      </p:sp>
      <p:sp>
        <p:nvSpPr>
          <p:cNvPr id="27" name="Oval 26"/>
          <p:cNvSpPr/>
          <p:nvPr/>
        </p:nvSpPr>
        <p:spPr>
          <a:xfrm>
            <a:off x="512783" y="3498822"/>
            <a:ext cx="108000" cy="108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12783" y="3689515"/>
            <a:ext cx="108000" cy="108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12783" y="3906377"/>
            <a:ext cx="108000" cy="108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63259" y="3545565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63259" y="374067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12783" y="4119961"/>
            <a:ext cx="108000" cy="108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12783" y="4341966"/>
            <a:ext cx="108000" cy="108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3063259" y="393305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3063259" y="413175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868144" y="3154135"/>
            <a:ext cx="2395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b="1" dirty="0">
                <a:solidFill>
                  <a:srgbClr val="000000"/>
                </a:solidFill>
                <a:latin typeface="Arial Narrow" panose="020B0606020202030204" pitchFamily="34" charset="0"/>
                <a:cs typeface="Arial" charset="0"/>
              </a:rPr>
              <a:t>„Žvalgybinės“ rinkos: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26963" y="3519273"/>
            <a:ext cx="22741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>
              <a:defRPr sz="1400">
                <a:latin typeface="Arial Narrow" panose="020B0606020202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 smtClean="0">
                <a:solidFill>
                  <a:srgbClr val="000000"/>
                </a:solidFill>
                <a:cs typeface="Arial" charset="0"/>
              </a:rPr>
              <a:t>Jungtiniai </a:t>
            </a:r>
            <a:r>
              <a:rPr lang="lt-LT" dirty="0">
                <a:solidFill>
                  <a:srgbClr val="000000"/>
                </a:solidFill>
                <a:cs typeface="Arial" charset="0"/>
              </a:rPr>
              <a:t>Arabų </a:t>
            </a:r>
            <a:r>
              <a:rPr lang="lt-LT" dirty="0" smtClean="0">
                <a:solidFill>
                  <a:srgbClr val="000000"/>
                </a:solidFill>
                <a:cs typeface="Arial" charset="0"/>
              </a:rPr>
              <a:t>Emyratai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 smtClean="0">
                <a:solidFill>
                  <a:srgbClr val="000000"/>
                </a:solidFill>
                <a:cs typeface="Arial" charset="0"/>
              </a:rPr>
              <a:t>Kanada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 smtClean="0">
                <a:solidFill>
                  <a:srgbClr val="000000"/>
                </a:solidFill>
                <a:cs typeface="Arial" charset="0"/>
              </a:rPr>
              <a:t>Turkija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dirty="0" smtClean="0">
                <a:solidFill>
                  <a:srgbClr val="000000"/>
                </a:solidFill>
                <a:cs typeface="Arial" charset="0"/>
              </a:rPr>
              <a:t>Pietų Afrikos Respublika</a:t>
            </a:r>
            <a:endParaRPr lang="lt-LT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t-LT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5924014" y="3617416"/>
            <a:ext cx="108000" cy="108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5924014" y="3825056"/>
            <a:ext cx="108000" cy="108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5931912" y="4041080"/>
            <a:ext cx="108000" cy="108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939254" y="4242632"/>
            <a:ext cx="108000" cy="108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3063259" y="4329112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364088" y="2348880"/>
            <a:ext cx="105979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lt-LT">
              <a:solidFill>
                <a:srgbClr val="FFFFFF"/>
              </a:solidFill>
            </a:endParaRPr>
          </a:p>
        </p:txBody>
      </p:sp>
      <p:pic>
        <p:nvPicPr>
          <p:cNvPr id="53" name="Picture 2" descr="http://www.verslilietuva.lt/assets/images/logo_f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030063"/>
            <a:ext cx="1336627" cy="82793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194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5536" y="11663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lt-LT" sz="3600" b="1" spc="-100" dirty="0">
                <a:solidFill>
                  <a:srgbClr val="1F497D"/>
                </a:solidFill>
                <a:cs typeface="Arial" pitchFamily="34" charset="0"/>
              </a:rPr>
              <a:t>Lietuvos eksporto strategijos sąranga</a:t>
            </a:r>
          </a:p>
        </p:txBody>
      </p:sp>
      <p:sp>
        <p:nvSpPr>
          <p:cNvPr id="15" name="Slide Number Placeholder 19"/>
          <p:cNvSpPr txBox="1">
            <a:spLocks/>
          </p:cNvSpPr>
          <p:nvPr/>
        </p:nvSpPr>
        <p:spPr>
          <a:xfrm>
            <a:off x="7793620" y="6314191"/>
            <a:ext cx="1117600" cy="3333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43EE5BB5-9DA9-45E1-A48D-49B80A924A95}" type="slidenum">
              <a:rPr lang="en-US" sz="1200" smtClean="0"/>
              <a:pPr algn="r">
                <a:defRPr/>
              </a:pPr>
              <a:t>4</a:t>
            </a:fld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361983" y="1490375"/>
            <a:ext cx="1296144" cy="43566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3" name="Right Arrow 2"/>
          <p:cNvSpPr/>
          <p:nvPr/>
        </p:nvSpPr>
        <p:spPr>
          <a:xfrm>
            <a:off x="1727684" y="2858527"/>
            <a:ext cx="648072" cy="1728192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6" name="Rectangle 15"/>
          <p:cNvSpPr/>
          <p:nvPr/>
        </p:nvSpPr>
        <p:spPr>
          <a:xfrm>
            <a:off x="2591779" y="1483291"/>
            <a:ext cx="1584175" cy="218189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2" name="Trapezoid 11"/>
          <p:cNvSpPr/>
          <p:nvPr/>
        </p:nvSpPr>
        <p:spPr>
          <a:xfrm>
            <a:off x="6711044" y="1483290"/>
            <a:ext cx="1944216" cy="4363780"/>
          </a:xfrm>
          <a:prstGeom prst="trapezoid">
            <a:avLst>
              <a:gd name="adj" fmla="val 3943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4" name="Parallelogram 13"/>
          <p:cNvSpPr/>
          <p:nvPr/>
        </p:nvSpPr>
        <p:spPr>
          <a:xfrm>
            <a:off x="4680012" y="1490374"/>
            <a:ext cx="2628291" cy="4363779"/>
          </a:xfrm>
          <a:prstGeom prst="parallelogram">
            <a:avLst>
              <a:gd name="adj" fmla="val 29063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9" name="TextBox 18"/>
          <p:cNvSpPr txBox="1"/>
          <p:nvPr/>
        </p:nvSpPr>
        <p:spPr>
          <a:xfrm>
            <a:off x="7164288" y="3366646"/>
            <a:ext cx="14766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Vie</a:t>
            </a:r>
            <a:r>
              <a:rPr lang="lt-LT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šojo</a:t>
            </a:r>
            <a:r>
              <a:rPr lang="lt-L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sektoriaus priemonės</a:t>
            </a:r>
          </a:p>
          <a:p>
            <a:r>
              <a:rPr lang="lt-LT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ŪM agentūros, URM (ekonominė diplomatija), </a:t>
            </a:r>
          </a:p>
          <a:p>
            <a:r>
              <a:rPr lang="lt-LT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ŽŪM priemonės,</a:t>
            </a:r>
          </a:p>
          <a:p>
            <a:r>
              <a:rPr lang="lt-LT" sz="1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ministerijų tikslinės priemonės</a:t>
            </a:r>
            <a:endParaRPr lang="lt-LT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4108" y="833883"/>
            <a:ext cx="2574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/>
              <a:t>Eksporto skatinimo priemonių nustatymas ir koncentracija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0547" y="815428"/>
            <a:ext cx="1327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>
              <a:defRPr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>
                <a:solidFill>
                  <a:schemeClr val="tx2"/>
                </a:solidFill>
              </a:rPr>
              <a:t>Lietuvos eksporto gairės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7044" y="787717"/>
            <a:ext cx="1924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/>
              <a:t>Priemonių poveikio vertinimas (kaštų-naudos) vertinimas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578727" y="4442703"/>
            <a:ext cx="1584175" cy="6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0" name="Rectangle 29"/>
          <p:cNvSpPr/>
          <p:nvPr/>
        </p:nvSpPr>
        <p:spPr>
          <a:xfrm>
            <a:off x="2587043" y="5183331"/>
            <a:ext cx="1584175" cy="6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1" name="TextBox 30"/>
          <p:cNvSpPr txBox="1"/>
          <p:nvPr/>
        </p:nvSpPr>
        <p:spPr>
          <a:xfrm>
            <a:off x="5291611" y="3362583"/>
            <a:ext cx="1476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Finansinės priemonės verslui </a:t>
            </a:r>
            <a:endParaRPr lang="lt-LT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1983" y="3320033"/>
            <a:ext cx="1476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Prioritetinės rinkos (41)</a:t>
            </a:r>
            <a:endParaRPr lang="lt-LT" sz="1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19392" y="5255339"/>
            <a:ext cx="1219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Žvalgybos rinkos</a:t>
            </a:r>
            <a:endParaRPr lang="lt-LT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91778" y="4463251"/>
            <a:ext cx="158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Perspektyvinės rinkos</a:t>
            </a:r>
            <a:endParaRPr lang="lt-LT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19392" y="2071695"/>
            <a:ext cx="1219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Kitos rinkos</a:t>
            </a:r>
            <a:endParaRPr lang="lt-LT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rot="16200000">
            <a:off x="1397377" y="4468798"/>
            <a:ext cx="121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Priemonių koncentracija</a:t>
            </a:r>
            <a:endParaRPr lang="lt-LT" sz="14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Left Brace 36"/>
          <p:cNvSpPr/>
          <p:nvPr/>
        </p:nvSpPr>
        <p:spPr>
          <a:xfrm>
            <a:off x="2338841" y="3783143"/>
            <a:ext cx="246018" cy="2004703"/>
          </a:xfrm>
          <a:prstGeom prst="leftBrace">
            <a:avLst>
              <a:gd name="adj1" fmla="val 53515"/>
              <a:gd name="adj2" fmla="val 50000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0" name="Rectangle 39"/>
          <p:cNvSpPr/>
          <p:nvPr/>
        </p:nvSpPr>
        <p:spPr>
          <a:xfrm>
            <a:off x="2578726" y="3736079"/>
            <a:ext cx="1584175" cy="6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3" name="TextBox 32"/>
          <p:cNvSpPr txBox="1"/>
          <p:nvPr/>
        </p:nvSpPr>
        <p:spPr>
          <a:xfrm>
            <a:off x="2619392" y="3728553"/>
            <a:ext cx="135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Plėtros rinkos</a:t>
            </a:r>
            <a:endParaRPr lang="lt-LT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4258568" y="2871983"/>
            <a:ext cx="648072" cy="1728192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47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610600" y="63680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10600" y="63680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116632"/>
            <a:ext cx="7201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tx2"/>
                </a:solidFill>
              </a:rPr>
              <a:t>Plėtros sektoriai</a:t>
            </a:r>
            <a:endParaRPr lang="lt-LT"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59907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 smtClean="0">
                <a:latin typeface="Arial Narrow" panose="020B0606020202030204" pitchFamily="34" charset="0"/>
              </a:rPr>
              <a:t>V – veikiantys prekybos ryšiai</a:t>
            </a:r>
          </a:p>
          <a:p>
            <a:r>
              <a:rPr lang="lt-LT" sz="1400" dirty="0" smtClean="0">
                <a:latin typeface="Arial Narrow" panose="020B0606020202030204" pitchFamily="34" charset="0"/>
              </a:rPr>
              <a:t>P – perspektyvūs prekybos ryšiai</a:t>
            </a:r>
            <a:endParaRPr lang="lt-LT" sz="1400" dirty="0"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1228725"/>
            <a:ext cx="8734425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5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610600" y="63680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10600" y="63680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5294" y="222068"/>
            <a:ext cx="7201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tx2"/>
                </a:solidFill>
              </a:rPr>
              <a:t>Trumpojo laikotarpio bendrosios priemonės </a:t>
            </a:r>
            <a:endParaRPr lang="lt-LT" sz="2800" b="1" dirty="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93542" y="2700670"/>
            <a:ext cx="4258779" cy="13732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1" name="Rectangle 30"/>
          <p:cNvSpPr/>
          <p:nvPr/>
        </p:nvSpPr>
        <p:spPr>
          <a:xfrm>
            <a:off x="3185446" y="1251735"/>
            <a:ext cx="4266875" cy="13262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5" name="Right Arrow 24"/>
          <p:cNvSpPr/>
          <p:nvPr/>
        </p:nvSpPr>
        <p:spPr>
          <a:xfrm>
            <a:off x="2599994" y="4073885"/>
            <a:ext cx="553377" cy="1496586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6" name="Rectangle 25"/>
          <p:cNvSpPr/>
          <p:nvPr/>
        </p:nvSpPr>
        <p:spPr>
          <a:xfrm>
            <a:off x="683569" y="1375305"/>
            <a:ext cx="1748867" cy="9347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7" name="Right Arrow 26"/>
          <p:cNvSpPr/>
          <p:nvPr/>
        </p:nvSpPr>
        <p:spPr>
          <a:xfrm>
            <a:off x="2602376" y="1148844"/>
            <a:ext cx="553377" cy="1482837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8" name="Rectangle 27"/>
          <p:cNvSpPr/>
          <p:nvPr/>
        </p:nvSpPr>
        <p:spPr>
          <a:xfrm>
            <a:off x="683569" y="4328681"/>
            <a:ext cx="1748867" cy="1030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9" name="Right Arrow 28"/>
          <p:cNvSpPr/>
          <p:nvPr/>
        </p:nvSpPr>
        <p:spPr>
          <a:xfrm>
            <a:off x="2599994" y="2631681"/>
            <a:ext cx="553377" cy="1482837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0" name="Rectangle 29"/>
          <p:cNvSpPr/>
          <p:nvPr/>
        </p:nvSpPr>
        <p:spPr>
          <a:xfrm>
            <a:off x="683569" y="2894430"/>
            <a:ext cx="1748867" cy="9274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" name="TextBox 1"/>
          <p:cNvSpPr txBox="1"/>
          <p:nvPr/>
        </p:nvSpPr>
        <p:spPr>
          <a:xfrm>
            <a:off x="683569" y="1560660"/>
            <a:ext cx="1906077" cy="554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</a:rPr>
              <a:t>Diplomatinės priemonės</a:t>
            </a:r>
            <a:endParaRPr lang="lt-LT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87745" y="1629405"/>
            <a:ext cx="39966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Žmogiškieji resursai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Diplomatiniai 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vizitai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570" y="2998123"/>
            <a:ext cx="1974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lt-LT" b="1" dirty="0" smtClean="0"/>
              <a:t>Paramos verslui priemonės</a:t>
            </a:r>
            <a:endParaRPr lang="lt-LT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79325" y="4533286"/>
            <a:ext cx="1557355" cy="554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</a:rPr>
              <a:t>Institucijų priemonės</a:t>
            </a:r>
            <a:endParaRPr lang="lt-LT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88969" y="2796357"/>
            <a:ext cx="36891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„Naujos galimybės LT“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„Expo sertifikatas LT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„Expo konsultantas LT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„Verslo klasteris</a:t>
            </a: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“Faktoringas LT“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185446" y="4197256"/>
            <a:ext cx="4258779" cy="2040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5" name="TextBox 34"/>
          <p:cNvSpPr txBox="1"/>
          <p:nvPr/>
        </p:nvSpPr>
        <p:spPr>
          <a:xfrm>
            <a:off x="3387745" y="4221088"/>
            <a:ext cx="368918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Ūkio ministerijos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Žemės ūkio ministerijos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Užsienio reikalų ministerijos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Susisiekimo ministerijos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Versli Lietuva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Valstybinio turizmo departamento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Investuok Lietuvoje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Švietimo mainų paramos fondo priemonės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sz="1200" dirty="0"/>
          </a:p>
        </p:txBody>
      </p:sp>
    </p:spTree>
    <p:extLst>
      <p:ext uri="{BB962C8B-B14F-4D97-AF65-F5344CB8AC3E}">
        <p14:creationId xmlns:p14="http://schemas.microsoft.com/office/powerpoint/2010/main" val="35154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lt-LT" dirty="0" err="1" smtClean="0"/>
              <a:t>Verslo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poreikiai</a:t>
            </a:r>
            <a:endParaRPr lang="lt-LT" altLang="lt-LT" dirty="0" smtClean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793050" y="1570883"/>
          <a:ext cx="7987901" cy="1527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verslilietuva.lt/assets/images/logo_fb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030063"/>
            <a:ext cx="1336627" cy="8279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/>
          <p:cNvSpPr txBox="1"/>
          <p:nvPr/>
        </p:nvSpPr>
        <p:spPr>
          <a:xfrm>
            <a:off x="8610600" y="595301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0074" y="2996952"/>
            <a:ext cx="367240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Esamos eksporto situacijos</a:t>
            </a: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, galimybių ir plėtros barjerų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identifikavimas;</a:t>
            </a:r>
            <a:endParaRPr lang="lt-LT" sz="1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Detalus padengimas –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9 sektoriai (65 apklausti verslo atstovai);</a:t>
            </a:r>
            <a:endParaRPr lang="lt-LT" sz="1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Aktualios įžvalgos –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dalyvauja vadovai </a:t>
            </a: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arba už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eksporto </a:t>
            </a: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plėtrą atsakingi profesionalai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(fokus grupės dydis iki 10 sektoriaus atstovų);</a:t>
            </a:r>
            <a:endParaRPr lang="lt-LT" sz="1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Kokybinės žinutės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– rinkų aktualumo identifikavimas, pagrindinės problemos su kuriomis susiduria įmonė, idėjos esamos situacijos gerinimui.</a:t>
            </a:r>
            <a:endParaRPr lang="lt-LT" sz="1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lt-LT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lt-LT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536" y="1412776"/>
            <a:ext cx="2428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lt-LT" b="1" dirty="0">
                <a:solidFill>
                  <a:srgbClr val="000000"/>
                </a:solidFill>
                <a:latin typeface="Arial" charset="0"/>
                <a:cs typeface="Arial" charset="0"/>
              </a:rPr>
              <a:t>Pagrindiniai šaltiniai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37373" y="2996952"/>
            <a:ext cx="39510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t-LT"/>
            </a:defPPr>
            <a:lvl1pPr marL="285750" indent="-285750">
              <a:buFont typeface="Arial" panose="020B0604020202020204" pitchFamily="34" charset="0"/>
              <a:buChar char="•"/>
              <a:defRPr sz="1200"/>
            </a:lvl1pPr>
          </a:lstStyle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Fokus grupių metu identifikuotų problemų aptarimas ir informacijos papildymas, idėjos esamos situacijos gerinimui;</a:t>
            </a:r>
            <a:endParaRPr lang="lt-LT" sz="1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Ekspertinis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vertinimas</a:t>
            </a:r>
            <a:r>
              <a:rPr lang="lt-LT" sz="1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ir fokus grupės reprezentatyvumo užtikrinimas;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lt-LT" sz="1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Fokus grupių metu surinktos informacijos užakcentavimas.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</a:pPr>
            <a:endParaRPr lang="lt-LT" sz="1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lt-LT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t-LT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t-LT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052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altLang="lt-LT" dirty="0"/>
              <a:t>Verslo poreikiai: fokus </a:t>
            </a:r>
            <a:r>
              <a:rPr lang="lt-LT" altLang="lt-LT" dirty="0" smtClean="0"/>
              <a:t>grupės ir interviu su asociacijomis</a:t>
            </a:r>
            <a:endParaRPr lang="lt-LT" altLang="lt-LT" dirty="0"/>
          </a:p>
        </p:txBody>
      </p:sp>
      <p:pic>
        <p:nvPicPr>
          <p:cNvPr id="5" name="Picture 2" descr="http://www.verslilietuva.lt/assets/images/logo_f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731" y="6032882"/>
            <a:ext cx="1336627" cy="8279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7"/>
          <p:cNvSpPr txBox="1"/>
          <p:nvPr/>
        </p:nvSpPr>
        <p:spPr>
          <a:xfrm>
            <a:off x="8774562" y="6534943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EC6BBF-268D-420E-A211-482876250072}" type="slidenum">
              <a:rPr lang="en-US" sz="1600">
                <a:solidFill>
                  <a:srgbClr val="1F497D"/>
                </a:solidFill>
                <a:latin typeface="Arial Narrow" panose="020B0606020202030204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600" dirty="0">
              <a:solidFill>
                <a:srgbClr val="1F497D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23346"/>
              </p:ext>
            </p:extLst>
          </p:nvPr>
        </p:nvGraphicFramePr>
        <p:xfrm>
          <a:off x="179512" y="2132856"/>
          <a:ext cx="4268027" cy="339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877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5070">
                <a:tc>
                  <a:txBody>
                    <a:bodyPr/>
                    <a:lstStyle/>
                    <a:p>
                      <a:r>
                        <a:rPr lang="lt-LT" dirty="0" smtClean="0"/>
                        <a:t>Data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Fokus grupės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2015.12.07</a:t>
                      </a:r>
                      <a:endParaRPr lang="lt-L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Maisto ir gėrimų pramonė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dirty="0" smtClean="0"/>
                        <a:t>2015.12.08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Tekstilės</a:t>
                      </a:r>
                      <a:r>
                        <a:rPr lang="lt-LT" sz="1400" b="1" baseline="0" dirty="0" smtClean="0"/>
                        <a:t> pramonė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dirty="0" smtClean="0"/>
                        <a:t>2015.12.09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Baldų pramonė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dirty="0" smtClean="0"/>
                        <a:t>2015.12.10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IRT sektorius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2016.01.25</a:t>
                      </a:r>
                      <a:endParaRPr lang="lt-LT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Medienos apdirbimo pramonė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2016.02.02</a:t>
                      </a:r>
                      <a:endParaRPr lang="lt-LT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Popierius, pakavimas ir spauda</a:t>
                      </a: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Chemijos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pramon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ė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2016.0</a:t>
                      </a:r>
                      <a:r>
                        <a:rPr lang="lt-LT" sz="1400" b="1" dirty="0" smtClean="0"/>
                        <a:t>2</a:t>
                      </a:r>
                      <a:r>
                        <a:rPr lang="en-US" sz="1400" b="1" dirty="0" smtClean="0"/>
                        <a:t>.</a:t>
                      </a:r>
                      <a:r>
                        <a:rPr lang="lt-LT" sz="1400" b="1" dirty="0" smtClean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Inžinerinė pramonė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Transporto sektorius (LINAVA įmonėmis)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77144"/>
              </p:ext>
            </p:extLst>
          </p:nvPr>
        </p:nvGraphicFramePr>
        <p:xfrm>
          <a:off x="4697035" y="2132856"/>
          <a:ext cx="4268027" cy="36164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327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5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866">
                <a:tc>
                  <a:txBody>
                    <a:bodyPr/>
                    <a:lstStyle/>
                    <a:p>
                      <a:r>
                        <a:rPr lang="lt-LT" dirty="0" smtClean="0"/>
                        <a:t>Data</a:t>
                      </a:r>
                      <a:endParaRPr lang="lt-LT" dirty="0"/>
                    </a:p>
                  </a:txBody>
                  <a:tcPr>
                    <a:solidFill>
                      <a:srgbClr val="C365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Tiksliniai</a:t>
                      </a:r>
                      <a:r>
                        <a:rPr lang="lt-LT" baseline="0" dirty="0" smtClean="0"/>
                        <a:t> interviu</a:t>
                      </a:r>
                      <a:endParaRPr lang="lt-LT" dirty="0"/>
                    </a:p>
                  </a:txBody>
                  <a:tcPr>
                    <a:solidFill>
                      <a:srgbClr val="C365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2016.02.24</a:t>
                      </a:r>
                      <a:endParaRPr lang="lt-L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LIMPRA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dirty="0" smtClean="0"/>
                        <a:t>2016.03.02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LISPA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dirty="0" smtClean="0"/>
                        <a:t>2016.03.02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LITMEA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dirty="0" smtClean="0"/>
                        <a:t>2016.03.03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 smtClean="0"/>
                        <a:t>INFOBALT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Asociacija Lietuvos mediena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2016.03.23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KVJUD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Lietuvos geležinkeliai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LINEKA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2016.03.30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t-L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Lietuvos paštas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5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2016.04.01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lt-L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LATIA</a:t>
                      </a:r>
                      <a:endParaRPr lang="lt-L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180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Identifikuoti iššūkiai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400" dirty="0" smtClean="0"/>
              <a:t>Eksporto kompetencijų ir galimybių stiprinimas, telkimas ir koordinavimo-komunikacijos („vieno langelio“) sistemos įdiegimas;</a:t>
            </a:r>
          </a:p>
          <a:p>
            <a:r>
              <a:rPr lang="lt-LT" sz="2400" dirty="0" smtClean="0"/>
              <a:t>Lietuvos ekonominio atstovavimo sistemos tobulinimas;</a:t>
            </a:r>
          </a:p>
          <a:p>
            <a:pPr lvl="0"/>
            <a:r>
              <a:rPr lang="lt-LT" sz="2400" dirty="0" smtClean="0"/>
              <a:t>Lietuvos įvaizdžio formavimas;</a:t>
            </a:r>
          </a:p>
          <a:p>
            <a:r>
              <a:rPr lang="lt-LT" sz="2400" dirty="0" smtClean="0"/>
              <a:t>Finansinių išteklių telkimas.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3380775"/>
      </p:ext>
    </p:extLst>
  </p:cSld>
  <p:clrMapOvr>
    <a:masterClrMapping/>
  </p:clrMapOvr>
</p:sld>
</file>

<file path=ppt/theme/theme1.xml><?xml version="1.0" encoding="utf-8"?>
<a:theme xmlns:a="http://schemas.openxmlformats.org/drawingml/2006/main" name="UM sablonas_myriad_LT_v3">
  <a:themeElements>
    <a:clrScheme name="A 1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EA0000"/>
      </a:accent1>
      <a:accent2>
        <a:srgbClr val="A50021"/>
      </a:accent2>
      <a:accent3>
        <a:srgbClr val="FFFFFF"/>
      </a:accent3>
      <a:accent4>
        <a:srgbClr val="000000"/>
      </a:accent4>
      <a:accent5>
        <a:srgbClr val="F3AAAA"/>
      </a:accent5>
      <a:accent6>
        <a:srgbClr val="95001D"/>
      </a:accent6>
      <a:hlink>
        <a:srgbClr val="C0C0C0"/>
      </a:hlink>
      <a:folHlink>
        <a:srgbClr val="777777"/>
      </a:folHlink>
    </a:clrScheme>
    <a:fontScheme name="A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 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A0000"/>
        </a:accent1>
        <a:accent2>
          <a:srgbClr val="A50021"/>
        </a:accent2>
        <a:accent3>
          <a:srgbClr val="FFFFFF"/>
        </a:accent3>
        <a:accent4>
          <a:srgbClr val="000000"/>
        </a:accent4>
        <a:accent5>
          <a:srgbClr val="F3AAAA"/>
        </a:accent5>
        <a:accent6>
          <a:srgbClr val="95001D"/>
        </a:accent6>
        <a:hlink>
          <a:srgbClr val="C0C0C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907</Words>
  <Application>Microsoft Office PowerPoint</Application>
  <PresentationFormat>On-screen Show (4:3)</PresentationFormat>
  <Paragraphs>190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Myriad Pro</vt:lpstr>
      <vt:lpstr>Arial</vt:lpstr>
      <vt:lpstr>Arial Narrow</vt:lpstr>
      <vt:lpstr>Calibri</vt:lpstr>
      <vt:lpstr>Times New Roman</vt:lpstr>
      <vt:lpstr>Verdana</vt:lpstr>
      <vt:lpstr>Wingdings</vt:lpstr>
      <vt:lpstr>UM sablonas_myriad_LT_v3</vt:lpstr>
      <vt:lpstr>Lietuvos tikslinės eksporto rinkos: galimybių analizė ir verslo iššūkiai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Verslo poreikiai</vt:lpstr>
      <vt:lpstr>Verslo poreikiai: fokus grupės ir interviu su asociacijomis</vt:lpstr>
      <vt:lpstr>Identifikuoti iššūkiai</vt:lpstr>
      <vt:lpstr>Ilgojo laikotarpio tikslinės priemonės (I)</vt:lpstr>
      <vt:lpstr>Ilgojo laikotarpio tikslinės priemonės (II)</vt:lpstr>
      <vt:lpstr>Ilgojo laikotarpio tikslinės priemonės (III)</vt:lpstr>
      <vt:lpstr>Ilgojo laikotarpio tikslinės priemonės (IV)</vt:lpstr>
      <vt:lpstr>Siūlomi sprendimai</vt:lpstr>
      <vt:lpstr>Ačiū.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Lietuvos tikslinės rinkos: galimybių analizė ir verslo poreikiai</dc:title>
  <dc:creator>User</dc:creator>
  <cp:lastModifiedBy>Asta SLAVINSKAITĖ</cp:lastModifiedBy>
  <cp:revision>32</cp:revision>
  <cp:lastPrinted>2016-04-11T09:59:12Z</cp:lastPrinted>
  <dcterms:created xsi:type="dcterms:W3CDTF">2016-01-12T13:41:49Z</dcterms:created>
  <dcterms:modified xsi:type="dcterms:W3CDTF">2016-04-12T07:48:35Z</dcterms:modified>
</cp:coreProperties>
</file>